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0" roundtripDataSignature="AMtx7mhjqD1c8ZNtfTisaJuOdsmLboa7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5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5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5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7.png"/><Relationship Id="rId13" Type="http://schemas.openxmlformats.org/officeDocument/2006/relationships/image" Target="../media/image20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4E79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214775" y="1954999"/>
            <a:ext cx="57861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6000"/>
              <a:buFont typeface="Twentieth Century"/>
              <a:buNone/>
            </a:pPr>
            <a:r>
              <a:rPr b="1" lang="ko-KR" sz="7400">
                <a:solidFill>
                  <a:srgbClr val="D8E2F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PMS SYSTEM</a:t>
            </a:r>
            <a:endParaRPr b="1" sz="7400">
              <a:solidFill>
                <a:srgbClr val="D8E2F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866774" y="6471775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ct val="100000"/>
              <a:buNone/>
            </a:pPr>
            <a:r>
              <a:rPr lang="ko-KR" sz="13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2조 김수림 김재욱 김지우 연진섭 유동현 이채린 최재현</a:t>
            </a:r>
            <a:endParaRPr/>
          </a:p>
        </p:txBody>
      </p:sp>
      <p:sp>
        <p:nvSpPr>
          <p:cNvPr id="86" name="Google Shape;86;p1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DDEAF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DDEAF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D8E2F3"/>
                </a:solidFill>
                <a:latin typeface="Malgun Gothic"/>
                <a:ea typeface="Malgun Gothic"/>
                <a:cs typeface="Malgun Gothic"/>
                <a:sym typeface="Malgun Gothic"/>
              </a:rPr>
              <a:t>1    /     45</a:t>
            </a:r>
            <a:endParaRPr b="1" i="0" sz="1300" u="none" cap="none" strike="noStrike">
              <a:solidFill>
                <a:srgbClr val="D8E2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클라우드 컴퓨팅 단색으로 채워진"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4554" y="1713075"/>
            <a:ext cx="2347369" cy="2347400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91" name="Google Shape;91;p1"/>
          <p:cNvSpPr txBox="1"/>
          <p:nvPr/>
        </p:nvSpPr>
        <p:spPr>
          <a:xfrm>
            <a:off x="3019177" y="3594279"/>
            <a:ext cx="2381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85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ct val="100000"/>
              <a:buFont typeface="Twentieth Century"/>
              <a:buNone/>
            </a:pPr>
            <a:r>
              <a:rPr b="1" i="0" lang="ko-KR" sz="2800" u="none" cap="none" strike="noStrike">
                <a:solidFill>
                  <a:srgbClr val="D8E2F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JDSC COMPANY</a:t>
            </a:r>
            <a:endParaRPr b="1" i="0" sz="2800" u="none" cap="none" strike="noStrike">
              <a:solidFill>
                <a:srgbClr val="D8E2F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10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243" name="Google Shape;243;p10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10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10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10"/>
          <p:cNvSpPr txBox="1"/>
          <p:nvPr>
            <p:ph type="ctrTitle"/>
          </p:nvPr>
        </p:nvSpPr>
        <p:spPr>
          <a:xfrm>
            <a:off x="9348854" y="686509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Twentieth Century"/>
              <a:buNone/>
            </a:pPr>
            <a:r>
              <a:rPr b="1" lang="ko-KR" sz="2200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FLOW CHART</a:t>
            </a:r>
            <a:endParaRPr b="1" sz="2200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7" name="Google Shape;247;p10"/>
          <p:cNvSpPr/>
          <p:nvPr/>
        </p:nvSpPr>
        <p:spPr>
          <a:xfrm>
            <a:off x="0" y="328979"/>
            <a:ext cx="12192000" cy="1050116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10"/>
          <p:cNvSpPr txBox="1"/>
          <p:nvPr/>
        </p:nvSpPr>
        <p:spPr>
          <a:xfrm>
            <a:off x="-627304" y="650566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03 DB 구조 </a:t>
            </a:r>
            <a:endParaRPr b="0" i="0" sz="18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10"/>
          <p:cNvPicPr preferRelativeResize="0"/>
          <p:nvPr/>
        </p:nvPicPr>
        <p:blipFill rotWithShape="1">
          <a:blip r:embed="rId3">
            <a:alphaModFix/>
          </a:blip>
          <a:srcRect b="0" l="0" r="48790" t="0"/>
          <a:stretch/>
        </p:blipFill>
        <p:spPr>
          <a:xfrm>
            <a:off x="0" y="1580937"/>
            <a:ext cx="4098372" cy="421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0"/>
          <p:cNvPicPr preferRelativeResize="0"/>
          <p:nvPr/>
        </p:nvPicPr>
        <p:blipFill rotWithShape="1">
          <a:blip r:embed="rId4">
            <a:alphaModFix/>
          </a:blip>
          <a:srcRect b="0" l="16767" r="9542" t="0"/>
          <a:stretch/>
        </p:blipFill>
        <p:spPr>
          <a:xfrm>
            <a:off x="4098372" y="1475906"/>
            <a:ext cx="3345084" cy="4646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52656" y="1475906"/>
            <a:ext cx="4539344" cy="471534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0"/>
          <p:cNvSpPr/>
          <p:nvPr/>
        </p:nvSpPr>
        <p:spPr>
          <a:xfrm>
            <a:off x="152400" y="4196080"/>
            <a:ext cx="731520" cy="47752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7579360" y="2255520"/>
            <a:ext cx="731520" cy="47752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10"/>
          <p:cNvSpPr txBox="1"/>
          <p:nvPr/>
        </p:nvSpPr>
        <p:spPr>
          <a:xfrm>
            <a:off x="284480" y="3817692"/>
            <a:ext cx="59944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5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PM</a:t>
            </a:r>
            <a:endParaRPr b="1" sz="15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10"/>
          <p:cNvSpPr txBox="1"/>
          <p:nvPr/>
        </p:nvSpPr>
        <p:spPr>
          <a:xfrm>
            <a:off x="7701280" y="1927932"/>
            <a:ext cx="59944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PA</a:t>
            </a:r>
            <a:endParaRPr b="1" sz="15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10"/>
          <p:cNvSpPr/>
          <p:nvPr/>
        </p:nvSpPr>
        <p:spPr>
          <a:xfrm>
            <a:off x="152400" y="4226572"/>
            <a:ext cx="731520" cy="47752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1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263" name="Google Shape;263;p11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11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11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11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11"/>
          <p:cNvSpPr txBox="1"/>
          <p:nvPr>
            <p:ph type="ctrTitle"/>
          </p:nvPr>
        </p:nvSpPr>
        <p:spPr>
          <a:xfrm>
            <a:off x="9408160" y="678984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200"/>
              <a:buFont typeface="Twentieth Century"/>
              <a:buNone/>
            </a:pPr>
            <a:r>
              <a:rPr b="1" lang="ko-KR" sz="2200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DB MODELING</a:t>
            </a:r>
            <a:endParaRPr b="1" sz="2200">
              <a:solidFill>
                <a:srgbClr val="1E4E7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7" name="Google Shape;267;p11"/>
          <p:cNvSpPr/>
          <p:nvPr/>
        </p:nvSpPr>
        <p:spPr>
          <a:xfrm>
            <a:off x="0" y="328979"/>
            <a:ext cx="12192000" cy="1050116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8" name="Google Shape;26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0242" y="1403560"/>
            <a:ext cx="7671515" cy="479038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1"/>
          <p:cNvSpPr txBox="1"/>
          <p:nvPr/>
        </p:nvSpPr>
        <p:spPr>
          <a:xfrm>
            <a:off x="-627304" y="650566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04 DB 구조 </a:t>
            </a:r>
            <a:endParaRPr sz="18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DED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"/>
          <p:cNvSpPr/>
          <p:nvPr/>
        </p:nvSpPr>
        <p:spPr>
          <a:xfrm>
            <a:off x="3302000" y="3048000"/>
            <a:ext cx="2794000" cy="381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12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12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277" name="Google Shape;277;p12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12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12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12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2"/>
          <p:cNvSpPr txBox="1"/>
          <p:nvPr>
            <p:ph type="ctrTitle"/>
          </p:nvPr>
        </p:nvSpPr>
        <p:spPr>
          <a:xfrm>
            <a:off x="3052761" y="2693883"/>
            <a:ext cx="3581901" cy="7082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500"/>
              <a:buFont typeface="Arial"/>
              <a:buNone/>
            </a:pPr>
            <a:r>
              <a:rPr b="1"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기능 구현</a:t>
            </a:r>
            <a:endParaRPr/>
          </a:p>
        </p:txBody>
      </p:sp>
      <p:pic>
        <p:nvPicPr>
          <p:cNvPr descr="화살표 원 단색으로 채워진" id="281" name="Google Shape;28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6261" y="2469933"/>
            <a:ext cx="1341120" cy="1341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102" y="787169"/>
            <a:ext cx="10773747" cy="544544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3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3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289" name="Google Shape;289;p13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13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3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13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13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13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3"/>
          <p:cNvSpPr txBox="1"/>
          <p:nvPr>
            <p:ph type="ctrTitle"/>
          </p:nvPr>
        </p:nvSpPr>
        <p:spPr>
          <a:xfrm>
            <a:off x="8602399" y="322608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메인화면 및 종합 대시 보드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4"/>
          <p:cNvPicPr preferRelativeResize="0"/>
          <p:nvPr/>
        </p:nvPicPr>
        <p:blipFill rotWithShape="1">
          <a:blip r:embed="rId3">
            <a:alphaModFix/>
          </a:blip>
          <a:srcRect b="7712" l="0" r="0" t="0"/>
          <a:stretch/>
        </p:blipFill>
        <p:spPr>
          <a:xfrm>
            <a:off x="2724617" y="802188"/>
            <a:ext cx="6742765" cy="542950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4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4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302" name="Google Shape;302;p14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14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p14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14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14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14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4"/>
          <p:cNvSpPr/>
          <p:nvPr/>
        </p:nvSpPr>
        <p:spPr>
          <a:xfrm>
            <a:off x="7703978" y="3241688"/>
            <a:ext cx="1175657" cy="53184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4"/>
          <p:cNvSpPr/>
          <p:nvPr/>
        </p:nvSpPr>
        <p:spPr>
          <a:xfrm>
            <a:off x="2550480" y="1410488"/>
            <a:ext cx="1080764" cy="53184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14"/>
          <p:cNvSpPr/>
          <p:nvPr/>
        </p:nvSpPr>
        <p:spPr>
          <a:xfrm>
            <a:off x="3969786" y="198333"/>
            <a:ext cx="1268963" cy="10040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56000" y="135000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종합 대시보드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출력</a:t>
            </a:r>
            <a:endParaRPr/>
          </a:p>
        </p:txBody>
      </p:sp>
      <p:sp>
        <p:nvSpPr>
          <p:cNvPr id="310" name="Google Shape;310;p14"/>
          <p:cNvSpPr/>
          <p:nvPr/>
        </p:nvSpPr>
        <p:spPr>
          <a:xfrm>
            <a:off x="9905999" y="1676410"/>
            <a:ext cx="2065177" cy="113634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56000" y="135000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현재 진행중인 프로젝트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진척도 파악 가능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&gt; 작업 현황에 따라 변동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4"/>
          <p:cNvSpPr txBox="1"/>
          <p:nvPr>
            <p:ph type="ctrTitle"/>
          </p:nvPr>
        </p:nvSpPr>
        <p:spPr>
          <a:xfrm>
            <a:off x="8602399" y="322608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메인화면 및 종합 대시 보드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번호, 평행이(가) 표시된 사진&#10;&#10;자동 생성된 설명" id="316" name="Google Shape;31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573" y="803102"/>
            <a:ext cx="8468665" cy="53678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5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15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319" name="Google Shape;319;p15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15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5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15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5"/>
          <p:cNvSpPr/>
          <p:nvPr/>
        </p:nvSpPr>
        <p:spPr>
          <a:xfrm>
            <a:off x="1561798" y="2087857"/>
            <a:ext cx="1078765" cy="3847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15"/>
          <p:cNvSpPr/>
          <p:nvPr/>
        </p:nvSpPr>
        <p:spPr>
          <a:xfrm>
            <a:off x="736699" y="3046764"/>
            <a:ext cx="1903864" cy="7106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35544" y="-87845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목록 출력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5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15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5"/>
          <p:cNvSpPr txBox="1"/>
          <p:nvPr>
            <p:ph type="ctrTitle"/>
          </p:nvPr>
        </p:nvSpPr>
        <p:spPr>
          <a:xfrm>
            <a:off x="9927296" y="322608"/>
            <a:ext cx="2257004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센터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5"/>
          <p:cNvSpPr/>
          <p:nvPr/>
        </p:nvSpPr>
        <p:spPr>
          <a:xfrm>
            <a:off x="7228590" y="1288079"/>
            <a:ext cx="1078765" cy="3847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5"/>
          <p:cNvSpPr/>
          <p:nvPr/>
        </p:nvSpPr>
        <p:spPr>
          <a:xfrm>
            <a:off x="9468985" y="847525"/>
            <a:ext cx="1903864" cy="7106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65022" y="104386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등록 페이지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5"/>
          <p:cNvSpPr/>
          <p:nvPr/>
        </p:nvSpPr>
        <p:spPr>
          <a:xfrm>
            <a:off x="3284852" y="1973690"/>
            <a:ext cx="1333801" cy="3847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15"/>
          <p:cNvSpPr/>
          <p:nvPr/>
        </p:nvSpPr>
        <p:spPr>
          <a:xfrm>
            <a:off x="4396243" y="4656062"/>
            <a:ext cx="1903864" cy="7106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32676" y="-371465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상세보기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번호, 소프트웨어이(가) 표시된 사진&#10;&#10;자동 생성된 설명" id="335" name="Google Shape;33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7772" y="834032"/>
            <a:ext cx="8669774" cy="532346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6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16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338" name="Google Shape;338;p16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16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p16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16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16"/>
          <p:cNvSpPr/>
          <p:nvPr/>
        </p:nvSpPr>
        <p:spPr>
          <a:xfrm>
            <a:off x="5778142" y="5404638"/>
            <a:ext cx="1490405" cy="3847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16"/>
          <p:cNvSpPr/>
          <p:nvPr/>
        </p:nvSpPr>
        <p:spPr>
          <a:xfrm>
            <a:off x="4951377" y="3529526"/>
            <a:ext cx="2509632" cy="92525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36478" y="260609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수정 &gt; 변경 후 목록 페이지 back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목록보기 &gt; 목록 페이지 back</a:t>
            </a:r>
            <a:endParaRPr/>
          </a:p>
        </p:txBody>
      </p:sp>
      <p:sp>
        <p:nvSpPr>
          <p:cNvPr id="343" name="Google Shape;343;p16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16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6"/>
          <p:cNvSpPr txBox="1"/>
          <p:nvPr>
            <p:ph type="ctrTitle"/>
          </p:nvPr>
        </p:nvSpPr>
        <p:spPr>
          <a:xfrm>
            <a:off x="9927296" y="322608"/>
            <a:ext cx="2257004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센터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6"/>
          <p:cNvSpPr/>
          <p:nvPr/>
        </p:nvSpPr>
        <p:spPr>
          <a:xfrm>
            <a:off x="8058335" y="1409377"/>
            <a:ext cx="1078765" cy="3847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16"/>
          <p:cNvSpPr/>
          <p:nvPr/>
        </p:nvSpPr>
        <p:spPr>
          <a:xfrm>
            <a:off x="10103866" y="1924933"/>
            <a:ext cx="1903864" cy="7106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56201" y="-43727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select box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&gt; 프로젝트별 선택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6"/>
          <p:cNvSpPr/>
          <p:nvPr/>
        </p:nvSpPr>
        <p:spPr>
          <a:xfrm>
            <a:off x="7856377" y="4272966"/>
            <a:ext cx="1701754" cy="117565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p16"/>
          <p:cNvSpPr/>
          <p:nvPr/>
        </p:nvSpPr>
        <p:spPr>
          <a:xfrm>
            <a:off x="9704633" y="3386026"/>
            <a:ext cx="2191765" cy="94206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52108" y="88710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+ &gt; 비용 정보 추가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-"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&gt; 비용 정보 삭제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수정 &gt; 비용 정보 변경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 b="30178" l="0" r="0" t="0"/>
          <a:stretch/>
        </p:blipFill>
        <p:spPr>
          <a:xfrm>
            <a:off x="2436153" y="910217"/>
            <a:ext cx="7491143" cy="530121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7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7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357" name="Google Shape;357;p17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17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7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17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17"/>
          <p:cNvSpPr/>
          <p:nvPr/>
        </p:nvSpPr>
        <p:spPr>
          <a:xfrm>
            <a:off x="6096000" y="1178236"/>
            <a:ext cx="992875" cy="51148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17"/>
          <p:cNvSpPr/>
          <p:nvPr/>
        </p:nvSpPr>
        <p:spPr>
          <a:xfrm>
            <a:off x="9610111" y="2087856"/>
            <a:ext cx="1969178" cy="105011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165740" y="-39864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진행 중인 프로젝트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WBS 차트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출력</a:t>
            </a:r>
            <a:endParaRPr/>
          </a:p>
        </p:txBody>
      </p:sp>
      <p:sp>
        <p:nvSpPr>
          <p:cNvPr id="362" name="Google Shape;362;p17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17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7"/>
          <p:cNvSpPr txBox="1"/>
          <p:nvPr>
            <p:ph type="ctrTitle"/>
          </p:nvPr>
        </p:nvSpPr>
        <p:spPr>
          <a:xfrm>
            <a:off x="9927296" y="322608"/>
            <a:ext cx="2257004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센터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번호, 폰트이(가) 표시된 사진&#10;&#10;자동 생성된 설명" id="369" name="Google Shape;3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390" y="871162"/>
            <a:ext cx="10263219" cy="524920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8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18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372" name="Google Shape;372;p18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18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p18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18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18"/>
          <p:cNvSpPr/>
          <p:nvPr/>
        </p:nvSpPr>
        <p:spPr>
          <a:xfrm>
            <a:off x="7137918" y="1243551"/>
            <a:ext cx="1033307" cy="57591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p18"/>
          <p:cNvSpPr/>
          <p:nvPr/>
        </p:nvSpPr>
        <p:spPr>
          <a:xfrm>
            <a:off x="9704136" y="2090936"/>
            <a:ext cx="1969178" cy="105011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119684" y="-28136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진행 중인 프로젝트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이슈 목록 출력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8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18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8"/>
          <p:cNvSpPr txBox="1"/>
          <p:nvPr>
            <p:ph type="ctrTitle"/>
          </p:nvPr>
        </p:nvSpPr>
        <p:spPr>
          <a:xfrm>
            <a:off x="9927296" y="322608"/>
            <a:ext cx="2257004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센터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8"/>
          <p:cNvSpPr/>
          <p:nvPr/>
        </p:nvSpPr>
        <p:spPr>
          <a:xfrm>
            <a:off x="3642049" y="2613077"/>
            <a:ext cx="1033307" cy="57591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1" name="Google Shape;381;p18"/>
          <p:cNvSpPr/>
          <p:nvPr/>
        </p:nvSpPr>
        <p:spPr>
          <a:xfrm>
            <a:off x="4126821" y="3880794"/>
            <a:ext cx="1723473" cy="77518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10513" y="-66521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이슈 상세보기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소프트웨어, 컴퓨터 아이콘이(가) 표시된 사진&#10;&#10;자동 생성된 설명" id="386" name="Google Shape;38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343" y="825180"/>
            <a:ext cx="8493313" cy="538352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9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19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389" name="Google Shape;389;p19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p19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19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19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19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p19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9"/>
          <p:cNvSpPr txBox="1"/>
          <p:nvPr>
            <p:ph type="ctrTitle"/>
          </p:nvPr>
        </p:nvSpPr>
        <p:spPr>
          <a:xfrm>
            <a:off x="9927296" y="322608"/>
            <a:ext cx="2257004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센터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2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0" y="6232609"/>
            <a:ext cx="12191998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2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2"/>
          <p:cNvSpPr txBox="1"/>
          <p:nvPr>
            <p:ph type="ctrTitle"/>
          </p:nvPr>
        </p:nvSpPr>
        <p:spPr>
          <a:xfrm>
            <a:off x="6434875" y="1145016"/>
            <a:ext cx="3581901" cy="46409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000"/>
              <a:buFont typeface="Arial"/>
              <a:buNone/>
            </a:pPr>
            <a: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b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b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b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b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b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3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1" sz="30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9015513" y="1132946"/>
            <a:ext cx="3581901" cy="46409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업무 분담</a:t>
            </a:r>
            <a:endParaRPr b="1" i="0" sz="30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t/>
            </a:r>
            <a:endParaRPr b="1" i="0" sz="30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 b="1" i="0" sz="30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t/>
            </a:r>
            <a:endParaRPr b="1" i="0" sz="30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기획 의도</a:t>
            </a:r>
            <a:endParaRPr b="1" i="0" sz="30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t/>
            </a:r>
            <a:endParaRPr b="1" i="0" sz="30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DB 구조</a:t>
            </a:r>
            <a:endParaRPr b="1" i="0" sz="30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t/>
            </a:r>
            <a:endParaRPr b="1" i="0" sz="30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기능 구현</a:t>
            </a:r>
            <a:endParaRPr b="1" i="0" sz="30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t/>
            </a:r>
            <a:endParaRPr b="1" i="0" sz="30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시연</a:t>
            </a:r>
            <a:endParaRPr b="1" i="0" sz="30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2"/>
          <p:cNvCxnSpPr>
            <a:stCxn id="96" idx="0"/>
          </p:cNvCxnSpPr>
          <p:nvPr/>
        </p:nvCxnSpPr>
        <p:spPr>
          <a:xfrm>
            <a:off x="6096000" y="0"/>
            <a:ext cx="0" cy="7284600"/>
          </a:xfrm>
          <a:prstGeom prst="straightConnector1">
            <a:avLst/>
          </a:prstGeom>
          <a:noFill/>
          <a:ln cap="flat" cmpd="sng" w="9525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 b="0" l="0" r="0" t="7483"/>
          <a:stretch/>
        </p:blipFill>
        <p:spPr>
          <a:xfrm>
            <a:off x="233447" y="1474236"/>
            <a:ext cx="5629106" cy="390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0775" y="832432"/>
            <a:ext cx="9510449" cy="5349628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0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20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402" name="Google Shape;402;p20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20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20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20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p20"/>
          <p:cNvSpPr/>
          <p:nvPr/>
        </p:nvSpPr>
        <p:spPr>
          <a:xfrm>
            <a:off x="8248261" y="1552340"/>
            <a:ext cx="1033307" cy="57591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20"/>
          <p:cNvSpPr/>
          <p:nvPr/>
        </p:nvSpPr>
        <p:spPr>
          <a:xfrm>
            <a:off x="9564177" y="2835216"/>
            <a:ext cx="1969178" cy="105011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52590" y="-71852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진행 중인 프로젝트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산출물 목록 출력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0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20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0"/>
          <p:cNvSpPr txBox="1"/>
          <p:nvPr>
            <p:ph type="ctrTitle"/>
          </p:nvPr>
        </p:nvSpPr>
        <p:spPr>
          <a:xfrm>
            <a:off x="9927296" y="322608"/>
            <a:ext cx="2257004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센터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0"/>
          <p:cNvSpPr/>
          <p:nvPr/>
        </p:nvSpPr>
        <p:spPr>
          <a:xfrm>
            <a:off x="3539412" y="2835216"/>
            <a:ext cx="1033307" cy="30583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20"/>
          <p:cNvSpPr/>
          <p:nvPr/>
        </p:nvSpPr>
        <p:spPr>
          <a:xfrm>
            <a:off x="3977532" y="3716949"/>
            <a:ext cx="1723473" cy="77518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10513" y="-66521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산출물 상세보기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0"/>
          <p:cNvSpPr/>
          <p:nvPr/>
        </p:nvSpPr>
        <p:spPr>
          <a:xfrm>
            <a:off x="8764914" y="4432429"/>
            <a:ext cx="1033307" cy="41769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p20"/>
          <p:cNvSpPr/>
          <p:nvPr/>
        </p:nvSpPr>
        <p:spPr>
          <a:xfrm>
            <a:off x="10005826" y="5352836"/>
            <a:ext cx="1890705" cy="8292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38944" y="-38800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해당 산출물 다운로드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소프트웨어, 컴퓨터 아이콘이(가) 표시된 사진&#10;&#10;자동 생성된 설명" id="418" name="Google Shape;41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585" y="802335"/>
            <a:ext cx="8498583" cy="5386863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1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21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421" name="Google Shape;421;p21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21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21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21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21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p21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1"/>
          <p:cNvSpPr txBox="1"/>
          <p:nvPr>
            <p:ph type="ctrTitle"/>
          </p:nvPr>
        </p:nvSpPr>
        <p:spPr>
          <a:xfrm>
            <a:off x="9927296" y="322608"/>
            <a:ext cx="2257004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센터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2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p22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433" name="Google Shape;433;p22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p22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22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22    /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22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p22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2"/>
          <p:cNvSpPr txBox="1"/>
          <p:nvPr>
            <p:ph type="ctrTitle"/>
          </p:nvPr>
        </p:nvSpPr>
        <p:spPr>
          <a:xfrm>
            <a:off x="9927296" y="322608"/>
            <a:ext cx="2257004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센터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997" y="802877"/>
            <a:ext cx="9650006" cy="542812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2"/>
          <p:cNvSpPr/>
          <p:nvPr/>
        </p:nvSpPr>
        <p:spPr>
          <a:xfrm>
            <a:off x="9610531" y="1543010"/>
            <a:ext cx="1033307" cy="57591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22"/>
          <p:cNvSpPr/>
          <p:nvPr/>
        </p:nvSpPr>
        <p:spPr>
          <a:xfrm>
            <a:off x="10070725" y="2599792"/>
            <a:ext cx="1969178" cy="105011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1427" y="-44130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진행 중인 프로젝트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버전 목록 출력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2"/>
          <p:cNvSpPr/>
          <p:nvPr/>
        </p:nvSpPr>
        <p:spPr>
          <a:xfrm>
            <a:off x="8908767" y="2413868"/>
            <a:ext cx="1033307" cy="57591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p22"/>
          <p:cNvSpPr/>
          <p:nvPr/>
        </p:nvSpPr>
        <p:spPr>
          <a:xfrm>
            <a:off x="8526686" y="3470650"/>
            <a:ext cx="1400610" cy="76544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23034" y="-67588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버전 등록 페이지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번호, 소프트웨어이(가) 표시된 사진&#10;&#10;자동 생성된 설명" id="448" name="Google Shape;4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004" y="824277"/>
            <a:ext cx="8532455" cy="5408332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3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p23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451" name="Google Shape;451;p23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23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23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23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23"/>
          <p:cNvSpPr/>
          <p:nvPr/>
        </p:nvSpPr>
        <p:spPr>
          <a:xfrm>
            <a:off x="2042627" y="2857133"/>
            <a:ext cx="726342" cy="34064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23"/>
          <p:cNvSpPr/>
          <p:nvPr/>
        </p:nvSpPr>
        <p:spPr>
          <a:xfrm>
            <a:off x="1163646" y="4767881"/>
            <a:ext cx="1969178" cy="105011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55445" y="-175277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내 작업 목록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출력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3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p23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3"/>
          <p:cNvSpPr/>
          <p:nvPr/>
        </p:nvSpPr>
        <p:spPr>
          <a:xfrm>
            <a:off x="8045321" y="1497079"/>
            <a:ext cx="2430138" cy="29600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23"/>
          <p:cNvSpPr/>
          <p:nvPr/>
        </p:nvSpPr>
        <p:spPr>
          <a:xfrm>
            <a:off x="10140790" y="2147663"/>
            <a:ext cx="1969178" cy="105011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58274" y="-27071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select box &gt; 프로젝트 별 출력 가능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3"/>
          <p:cNvSpPr/>
          <p:nvPr/>
        </p:nvSpPr>
        <p:spPr>
          <a:xfrm>
            <a:off x="9414927" y="4114800"/>
            <a:ext cx="834069" cy="40636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23"/>
          <p:cNvSpPr/>
          <p:nvPr/>
        </p:nvSpPr>
        <p:spPr>
          <a:xfrm>
            <a:off x="9813247" y="5456816"/>
            <a:ext cx="1969178" cy="105011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2552" y="-96376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작업 수정 페이지 이동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소프트웨어, 번호이(가) 표시된 사진&#10;&#10;자동 생성된 설명" id="466" name="Google Shape;46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461" y="815093"/>
            <a:ext cx="8438512" cy="534878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4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24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469" name="Google Shape;469;p24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24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p24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24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p24"/>
          <p:cNvSpPr/>
          <p:nvPr/>
        </p:nvSpPr>
        <p:spPr>
          <a:xfrm>
            <a:off x="3051110" y="3832103"/>
            <a:ext cx="766094" cy="40636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p24"/>
          <p:cNvSpPr/>
          <p:nvPr/>
        </p:nvSpPr>
        <p:spPr>
          <a:xfrm>
            <a:off x="2396786" y="5807884"/>
            <a:ext cx="1969178" cy="105011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55445" y="-175277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산출물 등록 페이지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4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5" name="Google Shape;475;p24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4"/>
          <p:cNvSpPr txBox="1"/>
          <p:nvPr>
            <p:ph type="ctrTitle"/>
          </p:nvPr>
        </p:nvSpPr>
        <p:spPr>
          <a:xfrm>
            <a:off x="10058758" y="352797"/>
            <a:ext cx="2051210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작업 관리 &gt; 내 작업</a:t>
            </a:r>
            <a:endParaRPr/>
          </a:p>
        </p:txBody>
      </p:sp>
      <p:sp>
        <p:nvSpPr>
          <p:cNvPr id="477" name="Google Shape;477;p24"/>
          <p:cNvSpPr/>
          <p:nvPr/>
        </p:nvSpPr>
        <p:spPr>
          <a:xfrm>
            <a:off x="10055648" y="2719338"/>
            <a:ext cx="1969178" cy="105011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58843" y="-95309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select box &gt; 프로젝트 별 출력 가능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4"/>
          <p:cNvSpPr/>
          <p:nvPr/>
        </p:nvSpPr>
        <p:spPr>
          <a:xfrm>
            <a:off x="8080649" y="1189623"/>
            <a:ext cx="834069" cy="40636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p24"/>
          <p:cNvSpPr/>
          <p:nvPr/>
        </p:nvSpPr>
        <p:spPr>
          <a:xfrm>
            <a:off x="10140790" y="931398"/>
            <a:ext cx="1969178" cy="75459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69079" y="65381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산출물 목록 출력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4"/>
          <p:cNvSpPr/>
          <p:nvPr/>
        </p:nvSpPr>
        <p:spPr>
          <a:xfrm>
            <a:off x="7855835" y="1503251"/>
            <a:ext cx="2430138" cy="28983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도표, 번호이(가) 표시된 사진&#10;&#10;자동 생성된 설명" id="485" name="Google Shape;48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6601" y="781927"/>
            <a:ext cx="8049920" cy="5383384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5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p25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488" name="Google Shape;488;p25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p25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25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25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25"/>
          <p:cNvSpPr/>
          <p:nvPr/>
        </p:nvSpPr>
        <p:spPr>
          <a:xfrm>
            <a:off x="2727691" y="2562757"/>
            <a:ext cx="726342" cy="34064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25"/>
          <p:cNvSpPr/>
          <p:nvPr/>
        </p:nvSpPr>
        <p:spPr>
          <a:xfrm>
            <a:off x="1271122" y="4009299"/>
            <a:ext cx="1969178" cy="105011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79326" y="-137958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진행중인 프로그램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진척도 출력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5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25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번호, 폰트이(가) 표시된 사진&#10;&#10;자동 생성된 설명" id="499" name="Google Shape;499;p26"/>
          <p:cNvPicPr preferRelativeResize="0"/>
          <p:nvPr/>
        </p:nvPicPr>
        <p:blipFill rotWithShape="1">
          <a:blip r:embed="rId3">
            <a:alphaModFix/>
          </a:blip>
          <a:srcRect b="0" l="0" r="23739" t="0"/>
          <a:stretch/>
        </p:blipFill>
        <p:spPr>
          <a:xfrm>
            <a:off x="2155267" y="818805"/>
            <a:ext cx="8052916" cy="537509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6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1" name="Google Shape;501;p26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502" name="Google Shape;502;p26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3" name="Google Shape;503;p26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p26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26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p26"/>
          <p:cNvSpPr/>
          <p:nvPr/>
        </p:nvSpPr>
        <p:spPr>
          <a:xfrm>
            <a:off x="6358031" y="5790097"/>
            <a:ext cx="1285686" cy="45112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26"/>
          <p:cNvSpPr/>
          <p:nvPr/>
        </p:nvSpPr>
        <p:spPr>
          <a:xfrm>
            <a:off x="10326172" y="2060647"/>
            <a:ext cx="1654334" cy="74136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45208" y="-59423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select box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&gt; 담당 사원 별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조회 기능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6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p26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6"/>
          <p:cNvSpPr txBox="1"/>
          <p:nvPr>
            <p:ph type="ctrTitle"/>
          </p:nvPr>
        </p:nvSpPr>
        <p:spPr>
          <a:xfrm>
            <a:off x="10475459" y="351068"/>
            <a:ext cx="9988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일반 작업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6"/>
          <p:cNvSpPr/>
          <p:nvPr/>
        </p:nvSpPr>
        <p:spPr>
          <a:xfrm>
            <a:off x="9189773" y="1194813"/>
            <a:ext cx="1285686" cy="45112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26"/>
          <p:cNvSpPr/>
          <p:nvPr/>
        </p:nvSpPr>
        <p:spPr>
          <a:xfrm>
            <a:off x="9189773" y="5536576"/>
            <a:ext cx="1285686" cy="45112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26"/>
          <p:cNvSpPr/>
          <p:nvPr/>
        </p:nvSpPr>
        <p:spPr>
          <a:xfrm>
            <a:off x="10326172" y="4648653"/>
            <a:ext cx="1570359" cy="46924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38440" y="165610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새 작업 등록 버튼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6"/>
          <p:cNvSpPr/>
          <p:nvPr/>
        </p:nvSpPr>
        <p:spPr>
          <a:xfrm>
            <a:off x="7418373" y="4980083"/>
            <a:ext cx="1570359" cy="46924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38440" y="165610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작업 목록 출력 버튼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번호, 폰트이(가) 표시된 사진&#10;&#10;자동 생성된 설명" id="518" name="Google Shape;518;p27"/>
          <p:cNvPicPr preferRelativeResize="0"/>
          <p:nvPr/>
        </p:nvPicPr>
        <p:blipFill rotWithShape="1">
          <a:blip r:embed="rId3">
            <a:alphaModFix/>
          </a:blip>
          <a:srcRect b="0" l="0" r="21438" t="0"/>
          <a:stretch/>
        </p:blipFill>
        <p:spPr>
          <a:xfrm>
            <a:off x="2445109" y="836336"/>
            <a:ext cx="7473232" cy="5415323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7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p27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521" name="Google Shape;521;p27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27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27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27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27"/>
          <p:cNvSpPr/>
          <p:nvPr/>
        </p:nvSpPr>
        <p:spPr>
          <a:xfrm>
            <a:off x="3769468" y="5048565"/>
            <a:ext cx="783871" cy="38185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27"/>
          <p:cNvSpPr/>
          <p:nvPr/>
        </p:nvSpPr>
        <p:spPr>
          <a:xfrm>
            <a:off x="4060327" y="5981898"/>
            <a:ext cx="1654334" cy="74136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11368" y="-79057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&gt; 새 작업 추가 기능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7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27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7"/>
          <p:cNvSpPr txBox="1"/>
          <p:nvPr>
            <p:ph type="ctrTitle"/>
          </p:nvPr>
        </p:nvSpPr>
        <p:spPr>
          <a:xfrm>
            <a:off x="10475459" y="351068"/>
            <a:ext cx="9988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일반 작업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7"/>
          <p:cNvSpPr/>
          <p:nvPr/>
        </p:nvSpPr>
        <p:spPr>
          <a:xfrm>
            <a:off x="6858001" y="4925040"/>
            <a:ext cx="2963536" cy="62889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27"/>
          <p:cNvSpPr/>
          <p:nvPr/>
        </p:nvSpPr>
        <p:spPr>
          <a:xfrm>
            <a:off x="10147692" y="4183675"/>
            <a:ext cx="1654334" cy="74136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71604" y="106708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select box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&gt; 필요한 정보 입력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807" y="827536"/>
            <a:ext cx="8238931" cy="522228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8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7" name="Google Shape;537;p28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538" name="Google Shape;538;p28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p28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28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28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p28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p28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8"/>
          <p:cNvSpPr/>
          <p:nvPr/>
        </p:nvSpPr>
        <p:spPr>
          <a:xfrm>
            <a:off x="8036572" y="1107813"/>
            <a:ext cx="1642188" cy="59655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p28"/>
          <p:cNvSpPr/>
          <p:nvPr/>
        </p:nvSpPr>
        <p:spPr>
          <a:xfrm>
            <a:off x="9765168" y="2163757"/>
            <a:ext cx="2178016" cy="112994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45900" y="-42919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전체 산출물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목록 출력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8"/>
          <p:cNvSpPr/>
          <p:nvPr/>
        </p:nvSpPr>
        <p:spPr>
          <a:xfrm>
            <a:off x="3811165" y="2486434"/>
            <a:ext cx="1292680" cy="45270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p28"/>
          <p:cNvSpPr/>
          <p:nvPr/>
        </p:nvSpPr>
        <p:spPr>
          <a:xfrm>
            <a:off x="8145624" y="2808612"/>
            <a:ext cx="1358286" cy="45270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p28"/>
          <p:cNvSpPr/>
          <p:nvPr/>
        </p:nvSpPr>
        <p:spPr>
          <a:xfrm>
            <a:off x="8857666" y="3949014"/>
            <a:ext cx="1900530" cy="72834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12998" y="-60756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산출물 다운로드 가능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8"/>
          <p:cNvSpPr/>
          <p:nvPr/>
        </p:nvSpPr>
        <p:spPr>
          <a:xfrm>
            <a:off x="4230750" y="3584839"/>
            <a:ext cx="1900530" cy="72834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4162" y="-86890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산출물 상세정보 페이지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9449" y="833793"/>
            <a:ext cx="8428117" cy="5342197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29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5" name="Google Shape;555;p29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556" name="Google Shape;556;p29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p29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29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29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p29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p29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9"/>
          <p:cNvSpPr txBox="1"/>
          <p:nvPr>
            <p:ph type="ctrTitle"/>
          </p:nvPr>
        </p:nvSpPr>
        <p:spPr>
          <a:xfrm>
            <a:off x="10475459" y="351068"/>
            <a:ext cx="9988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일반 작업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Google Shape;56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1245" y="4889070"/>
            <a:ext cx="472481" cy="28958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29"/>
          <p:cNvSpPr/>
          <p:nvPr/>
        </p:nvSpPr>
        <p:spPr>
          <a:xfrm>
            <a:off x="6268070" y="4802840"/>
            <a:ext cx="1058830" cy="37581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p29"/>
          <p:cNvSpPr/>
          <p:nvPr/>
        </p:nvSpPr>
        <p:spPr>
          <a:xfrm>
            <a:off x="8640343" y="3812755"/>
            <a:ext cx="1654334" cy="74136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110858" y="141444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목록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&gt; 이전 페이지 back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DED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/>
          <p:nvPr/>
        </p:nvSpPr>
        <p:spPr>
          <a:xfrm>
            <a:off x="3302000" y="3048000"/>
            <a:ext cx="2794000" cy="381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3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3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3"/>
          <p:cNvSpPr txBox="1"/>
          <p:nvPr>
            <p:ph type="ctrTitle"/>
          </p:nvPr>
        </p:nvSpPr>
        <p:spPr>
          <a:xfrm>
            <a:off x="3052761" y="2693883"/>
            <a:ext cx="3581901" cy="7082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500"/>
              <a:buFont typeface="Arial"/>
              <a:buNone/>
            </a:pPr>
            <a:r>
              <a:rPr b="1"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업무 분담</a:t>
            </a:r>
            <a:endParaRPr/>
          </a:p>
        </p:txBody>
      </p:sp>
      <p:pic>
        <p:nvPicPr>
          <p:cNvPr descr="모임 윤곽선" id="115" name="Google Shape;1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6422" y="2354830"/>
            <a:ext cx="1386339" cy="1386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번호, 소프트웨어이(가) 표시된 사진&#10;&#10;자동 생성된 설명" id="569" name="Google Shape;569;p30"/>
          <p:cNvPicPr preferRelativeResize="0"/>
          <p:nvPr/>
        </p:nvPicPr>
        <p:blipFill rotWithShape="1">
          <a:blip r:embed="rId3">
            <a:alphaModFix/>
          </a:blip>
          <a:srcRect b="0" l="0" r="23487" t="0"/>
          <a:stretch/>
        </p:blipFill>
        <p:spPr>
          <a:xfrm>
            <a:off x="2167209" y="829303"/>
            <a:ext cx="8029031" cy="533971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0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p30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572" name="Google Shape;572;p30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p30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30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30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5" name="Google Shape;575;p30"/>
          <p:cNvSpPr/>
          <p:nvPr/>
        </p:nvSpPr>
        <p:spPr>
          <a:xfrm>
            <a:off x="3564294" y="2275449"/>
            <a:ext cx="1390261" cy="5384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p30"/>
          <p:cNvSpPr/>
          <p:nvPr/>
        </p:nvSpPr>
        <p:spPr>
          <a:xfrm>
            <a:off x="5354557" y="1380932"/>
            <a:ext cx="2100602" cy="8945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65513" y="117280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해당 산출물 세부 정보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수정 가능 </a:t>
            </a:r>
            <a:endParaRPr/>
          </a:p>
        </p:txBody>
      </p:sp>
      <p:sp>
        <p:nvSpPr>
          <p:cNvPr id="577" name="Google Shape;577;p30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8" name="Google Shape;578;p30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0"/>
          <p:cNvSpPr txBox="1"/>
          <p:nvPr>
            <p:ph type="ctrTitle"/>
          </p:nvPr>
        </p:nvSpPr>
        <p:spPr>
          <a:xfrm>
            <a:off x="10475459" y="351068"/>
            <a:ext cx="9988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일반 작업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30"/>
          <p:cNvSpPr/>
          <p:nvPr/>
        </p:nvSpPr>
        <p:spPr>
          <a:xfrm>
            <a:off x="7237447" y="2275449"/>
            <a:ext cx="2569026" cy="5384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65" y="827133"/>
            <a:ext cx="10474637" cy="537091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31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7" name="Google Shape;587;p31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588" name="Google Shape;588;p31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31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31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31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31"/>
          <p:cNvSpPr/>
          <p:nvPr/>
        </p:nvSpPr>
        <p:spPr>
          <a:xfrm>
            <a:off x="8656472" y="1109078"/>
            <a:ext cx="1390261" cy="5384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2" name="Google Shape;592;p31"/>
          <p:cNvSpPr/>
          <p:nvPr/>
        </p:nvSpPr>
        <p:spPr>
          <a:xfrm>
            <a:off x="866774" y="5219308"/>
            <a:ext cx="2044879" cy="9787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25630" y="-99193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개인 및 팀별 프로젝트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일정 출력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31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4" name="Google Shape;594;p31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1"/>
          <p:cNvSpPr/>
          <p:nvPr/>
        </p:nvSpPr>
        <p:spPr>
          <a:xfrm>
            <a:off x="1089001" y="4036073"/>
            <a:ext cx="898790" cy="39333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6" name="Google Shape;596;p31"/>
          <p:cNvSpPr/>
          <p:nvPr/>
        </p:nvSpPr>
        <p:spPr>
          <a:xfrm>
            <a:off x="10205353" y="2443387"/>
            <a:ext cx="1485904" cy="4511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59896" y="-178864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월별 조회 기능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2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2" name="Google Shape;602;p32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603" name="Google Shape;603;p32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4" name="Google Shape;604;p32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5" name="Google Shape;605;p32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32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6" name="Google Shape;60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716" y="853044"/>
            <a:ext cx="10824568" cy="533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2"/>
          <p:cNvSpPr/>
          <p:nvPr/>
        </p:nvSpPr>
        <p:spPr>
          <a:xfrm>
            <a:off x="683716" y="4878047"/>
            <a:ext cx="1175657" cy="53184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8" name="Google Shape;608;p32"/>
          <p:cNvSpPr/>
          <p:nvPr/>
        </p:nvSpPr>
        <p:spPr>
          <a:xfrm>
            <a:off x="10080171" y="5784619"/>
            <a:ext cx="1175657" cy="53184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32"/>
          <p:cNvSpPr/>
          <p:nvPr/>
        </p:nvSpPr>
        <p:spPr>
          <a:xfrm>
            <a:off x="2649894" y="4056238"/>
            <a:ext cx="1268963" cy="75037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99235" y="126047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결재 목록 출력</a:t>
            </a:r>
            <a:endParaRPr/>
          </a:p>
        </p:txBody>
      </p:sp>
      <p:sp>
        <p:nvSpPr>
          <p:cNvPr id="610" name="Google Shape;610;p32"/>
          <p:cNvSpPr/>
          <p:nvPr/>
        </p:nvSpPr>
        <p:spPr>
          <a:xfrm>
            <a:off x="10668000" y="4676319"/>
            <a:ext cx="1268963" cy="75037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31294" y="166334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결재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등록 페이지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32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32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32"/>
          <p:cNvSpPr txBox="1"/>
          <p:nvPr>
            <p:ph type="ctrTitle"/>
          </p:nvPr>
        </p:nvSpPr>
        <p:spPr>
          <a:xfrm>
            <a:off x="9292868" y="322608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결재 관리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3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p33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620" name="Google Shape;620;p33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p33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3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33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3" name="Google Shape;62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633" y="803102"/>
            <a:ext cx="10968184" cy="535400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33"/>
          <p:cNvSpPr/>
          <p:nvPr/>
        </p:nvSpPr>
        <p:spPr>
          <a:xfrm>
            <a:off x="6394383" y="5602852"/>
            <a:ext cx="1443331" cy="628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p33"/>
          <p:cNvSpPr/>
          <p:nvPr/>
        </p:nvSpPr>
        <p:spPr>
          <a:xfrm>
            <a:off x="8042988" y="4317147"/>
            <a:ext cx="1903444" cy="101028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56000" y="135000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등록 &gt; 목록 추가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취소 &gt; 목록 리스트로 back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33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p33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3"/>
          <p:cNvSpPr txBox="1"/>
          <p:nvPr>
            <p:ph type="ctrTitle"/>
          </p:nvPr>
        </p:nvSpPr>
        <p:spPr>
          <a:xfrm>
            <a:off x="10179275" y="322608"/>
            <a:ext cx="1829225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결재 관리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33"/>
          <p:cNvSpPr/>
          <p:nvPr/>
        </p:nvSpPr>
        <p:spPr>
          <a:xfrm>
            <a:off x="3828855" y="2981580"/>
            <a:ext cx="1023064" cy="44742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p33"/>
          <p:cNvSpPr/>
          <p:nvPr/>
        </p:nvSpPr>
        <p:spPr>
          <a:xfrm>
            <a:off x="5213671" y="2022929"/>
            <a:ext cx="1669984" cy="7866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56000" y="135000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파일 첨부 기능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44" y="876071"/>
            <a:ext cx="10823514" cy="526055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4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p34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638" name="Google Shape;638;p34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p34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34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34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34"/>
          <p:cNvSpPr/>
          <p:nvPr/>
        </p:nvSpPr>
        <p:spPr>
          <a:xfrm>
            <a:off x="6298842" y="5692545"/>
            <a:ext cx="1404063" cy="628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p34"/>
          <p:cNvSpPr/>
          <p:nvPr/>
        </p:nvSpPr>
        <p:spPr>
          <a:xfrm>
            <a:off x="8005665" y="4458325"/>
            <a:ext cx="1903444" cy="101028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56000" y="135000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(PM) 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승인 &gt; 결재 여부 변동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취소 &gt; 목록 리스트로 back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4"/>
          <p:cNvSpPr/>
          <p:nvPr/>
        </p:nvSpPr>
        <p:spPr>
          <a:xfrm>
            <a:off x="8294914" y="3119295"/>
            <a:ext cx="1035698" cy="52365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44" name="Google Shape;644;p34"/>
          <p:cNvCxnSpPr>
            <a:stCxn id="642" idx="3"/>
          </p:cNvCxnSpPr>
          <p:nvPr/>
        </p:nvCxnSpPr>
        <p:spPr>
          <a:xfrm rot="10800000">
            <a:off x="8812787" y="3774925"/>
            <a:ext cx="144600" cy="683400"/>
          </a:xfrm>
          <a:prstGeom prst="straightConnector1">
            <a:avLst/>
          </a:prstGeom>
          <a:noFill/>
          <a:ln cap="flat" cmpd="sng" w="9525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5" name="Google Shape;645;p34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p34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4"/>
          <p:cNvSpPr txBox="1"/>
          <p:nvPr>
            <p:ph type="ctrTitle"/>
          </p:nvPr>
        </p:nvSpPr>
        <p:spPr>
          <a:xfrm>
            <a:off x="10179275" y="322608"/>
            <a:ext cx="1829225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결재 관리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095" y="780151"/>
            <a:ext cx="10851809" cy="537428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35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4" name="Google Shape;654;p35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655" name="Google Shape;655;p35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p35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7" name="Google Shape;657;p35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35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8" name="Google Shape;658;p35"/>
          <p:cNvSpPr/>
          <p:nvPr/>
        </p:nvSpPr>
        <p:spPr>
          <a:xfrm>
            <a:off x="6372274" y="3155191"/>
            <a:ext cx="1699240" cy="7023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9" name="Google Shape;659;p35"/>
          <p:cNvSpPr/>
          <p:nvPr/>
        </p:nvSpPr>
        <p:spPr>
          <a:xfrm>
            <a:off x="7809722" y="4683485"/>
            <a:ext cx="2108717" cy="1279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30706" y="-72247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(PM) 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승인 &gt; 결재 여부 변동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취소 &gt; 전 화면 back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목록 &gt; 목록 리스트로 back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35"/>
          <p:cNvSpPr/>
          <p:nvPr/>
        </p:nvSpPr>
        <p:spPr>
          <a:xfrm>
            <a:off x="10058399" y="3620278"/>
            <a:ext cx="951722" cy="45501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61" name="Google Shape;661;p35"/>
          <p:cNvCxnSpPr>
            <a:stCxn id="659" idx="3"/>
          </p:cNvCxnSpPr>
          <p:nvPr/>
        </p:nvCxnSpPr>
        <p:spPr>
          <a:xfrm flipH="1" rot="10800000">
            <a:off x="8864081" y="3946985"/>
            <a:ext cx="1054500" cy="736500"/>
          </a:xfrm>
          <a:prstGeom prst="straightConnector1">
            <a:avLst/>
          </a:prstGeom>
          <a:noFill/>
          <a:ln cap="flat" cmpd="sng" w="9525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2" name="Google Shape;662;p35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p35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5"/>
          <p:cNvSpPr txBox="1"/>
          <p:nvPr>
            <p:ph type="ctrTitle"/>
          </p:nvPr>
        </p:nvSpPr>
        <p:spPr>
          <a:xfrm>
            <a:off x="10179275" y="322608"/>
            <a:ext cx="1829225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결재 관리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545" y="807511"/>
            <a:ext cx="10506095" cy="532516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36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p36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672" name="Google Shape;672;p36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p36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4" name="Google Shape;674;p36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36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5" name="Google Shape;675;p36"/>
          <p:cNvSpPr/>
          <p:nvPr/>
        </p:nvSpPr>
        <p:spPr>
          <a:xfrm>
            <a:off x="708592" y="4577525"/>
            <a:ext cx="1176191" cy="46508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6" name="Google Shape;676;p36"/>
          <p:cNvSpPr/>
          <p:nvPr/>
        </p:nvSpPr>
        <p:spPr>
          <a:xfrm>
            <a:off x="1733259" y="5595089"/>
            <a:ext cx="1632856" cy="72174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30706" y="-72247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이슈 목록 출력</a:t>
            </a:r>
            <a:endParaRPr/>
          </a:p>
        </p:txBody>
      </p:sp>
      <p:sp>
        <p:nvSpPr>
          <p:cNvPr id="677" name="Google Shape;677;p36"/>
          <p:cNvSpPr/>
          <p:nvPr/>
        </p:nvSpPr>
        <p:spPr>
          <a:xfrm>
            <a:off x="3275044" y="2518779"/>
            <a:ext cx="932850" cy="45501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8" name="Google Shape;678;p36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p36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6"/>
          <p:cNvSpPr txBox="1"/>
          <p:nvPr>
            <p:ph type="ctrTitle"/>
          </p:nvPr>
        </p:nvSpPr>
        <p:spPr>
          <a:xfrm>
            <a:off x="10179275" y="322608"/>
            <a:ext cx="1829225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이슈 관리</a:t>
            </a:r>
            <a:endParaRPr/>
          </a:p>
        </p:txBody>
      </p:sp>
      <p:sp>
        <p:nvSpPr>
          <p:cNvPr id="681" name="Google Shape;681;p36"/>
          <p:cNvSpPr/>
          <p:nvPr/>
        </p:nvSpPr>
        <p:spPr>
          <a:xfrm>
            <a:off x="4301023" y="1637794"/>
            <a:ext cx="1632856" cy="72174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41677" y="123221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이슈 상세보기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36"/>
          <p:cNvSpPr/>
          <p:nvPr/>
        </p:nvSpPr>
        <p:spPr>
          <a:xfrm>
            <a:off x="10113748" y="5795053"/>
            <a:ext cx="932850" cy="45501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3" name="Google Shape;683;p36"/>
          <p:cNvSpPr/>
          <p:nvPr/>
        </p:nvSpPr>
        <p:spPr>
          <a:xfrm>
            <a:off x="10331675" y="4473266"/>
            <a:ext cx="1632856" cy="72174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11123" y="233366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이슈 등록 페이지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299" y="870684"/>
            <a:ext cx="11496851" cy="53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37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p37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691" name="Google Shape;691;p37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2" name="Google Shape;692;p37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3" name="Google Shape;693;p37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37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4" name="Google Shape;694;p37"/>
          <p:cNvSpPr/>
          <p:nvPr/>
        </p:nvSpPr>
        <p:spPr>
          <a:xfrm>
            <a:off x="5846140" y="5620498"/>
            <a:ext cx="2557122" cy="72174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5" name="Google Shape;695;p37"/>
          <p:cNvSpPr/>
          <p:nvPr/>
        </p:nvSpPr>
        <p:spPr>
          <a:xfrm>
            <a:off x="6817356" y="3872204"/>
            <a:ext cx="2485264" cy="93307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600" y="33359"/>
                </a:lnTo>
                <a:lnTo>
                  <a:pt x="-25906" y="216302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등록 &gt; 이슈 목록에 추가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취소 &gt; 이슈 목록 페이지로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back</a:t>
            </a:r>
            <a:endParaRPr/>
          </a:p>
        </p:txBody>
      </p:sp>
      <p:sp>
        <p:nvSpPr>
          <p:cNvPr id="696" name="Google Shape;696;p37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7" name="Google Shape;697;p37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37"/>
          <p:cNvSpPr txBox="1"/>
          <p:nvPr>
            <p:ph type="ctrTitle"/>
          </p:nvPr>
        </p:nvSpPr>
        <p:spPr>
          <a:xfrm>
            <a:off x="10179275" y="322608"/>
            <a:ext cx="1829225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이슈 관리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252" y="870181"/>
            <a:ext cx="10660946" cy="528054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38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5" name="Google Shape;705;p38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706" name="Google Shape;706;p38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7" name="Google Shape;707;p38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8" name="Google Shape;708;p38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38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9" name="Google Shape;709;p38"/>
          <p:cNvSpPr/>
          <p:nvPr/>
        </p:nvSpPr>
        <p:spPr>
          <a:xfrm>
            <a:off x="6433969" y="5375708"/>
            <a:ext cx="1278561" cy="61211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0" name="Google Shape;710;p38"/>
          <p:cNvSpPr/>
          <p:nvPr/>
        </p:nvSpPr>
        <p:spPr>
          <a:xfrm>
            <a:off x="8302584" y="3839068"/>
            <a:ext cx="2485264" cy="93307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150" y="35759"/>
                </a:lnTo>
                <a:lnTo>
                  <a:pt x="-60145" y="187502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등록 &gt; 이슈 목록에 추가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취소 &gt; 이슈 목록 페이지로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back</a:t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2" name="Google Shape;712;p38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8"/>
          <p:cNvSpPr txBox="1"/>
          <p:nvPr>
            <p:ph type="ctrTitle"/>
          </p:nvPr>
        </p:nvSpPr>
        <p:spPr>
          <a:xfrm>
            <a:off x="10179275" y="322608"/>
            <a:ext cx="1829225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이슈 관리</a:t>
            </a:r>
            <a:endParaRPr/>
          </a:p>
        </p:txBody>
      </p:sp>
      <p:cxnSp>
        <p:nvCxnSpPr>
          <p:cNvPr id="714" name="Google Shape;714;p38"/>
          <p:cNvCxnSpPr/>
          <p:nvPr/>
        </p:nvCxnSpPr>
        <p:spPr>
          <a:xfrm>
            <a:off x="9545216" y="4749282"/>
            <a:ext cx="1166327" cy="1026304"/>
          </a:xfrm>
          <a:prstGeom prst="straightConnector1">
            <a:avLst/>
          </a:prstGeom>
          <a:noFill/>
          <a:ln cap="flat" cmpd="sng" w="9525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5" name="Google Shape;715;p38"/>
          <p:cNvSpPr/>
          <p:nvPr/>
        </p:nvSpPr>
        <p:spPr>
          <a:xfrm>
            <a:off x="10246688" y="5782958"/>
            <a:ext cx="1126161" cy="54979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6" name="Google Shape;716;p38"/>
          <p:cNvSpPr/>
          <p:nvPr/>
        </p:nvSpPr>
        <p:spPr>
          <a:xfrm>
            <a:off x="7851831" y="2843762"/>
            <a:ext cx="1126161" cy="54979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p38"/>
          <p:cNvSpPr/>
          <p:nvPr/>
        </p:nvSpPr>
        <p:spPr>
          <a:xfrm>
            <a:off x="9782243" y="1647360"/>
            <a:ext cx="1729955" cy="6455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150" y="35759"/>
                </a:lnTo>
                <a:lnTo>
                  <a:pt x="-86682" y="208316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조치 완료 표시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&gt; 수정 불가능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230" y="846963"/>
            <a:ext cx="10729539" cy="5335097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39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4" name="Google Shape;724;p39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725" name="Google Shape;725;p39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6" name="Google Shape;726;p39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7" name="Google Shape;727;p39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39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8" name="Google Shape;728;p39"/>
          <p:cNvSpPr/>
          <p:nvPr/>
        </p:nvSpPr>
        <p:spPr>
          <a:xfrm>
            <a:off x="5906277" y="5393094"/>
            <a:ext cx="2192693" cy="55050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9" name="Google Shape;729;p39"/>
          <p:cNvSpPr/>
          <p:nvPr/>
        </p:nvSpPr>
        <p:spPr>
          <a:xfrm>
            <a:off x="8887584" y="3429000"/>
            <a:ext cx="2663713" cy="1208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600" y="33359"/>
                </a:lnTo>
                <a:lnTo>
                  <a:pt x="-88529" y="187502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(PM) 목록 &gt; 이슈 목록 출력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수정 &gt; 이슈 목록에 추가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삭제 &gt; 해당 이슈 삭제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select box &gt; 조치 상태 수정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39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1" name="Google Shape;731;p39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39"/>
          <p:cNvSpPr txBox="1"/>
          <p:nvPr>
            <p:ph type="ctrTitle"/>
          </p:nvPr>
        </p:nvSpPr>
        <p:spPr>
          <a:xfrm>
            <a:off x="10179275" y="322608"/>
            <a:ext cx="1829225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이슈 관리</a:t>
            </a:r>
            <a:endParaRPr/>
          </a:p>
        </p:txBody>
      </p:sp>
      <p:cxnSp>
        <p:nvCxnSpPr>
          <p:cNvPr id="733" name="Google Shape;733;p39"/>
          <p:cNvCxnSpPr/>
          <p:nvPr/>
        </p:nvCxnSpPr>
        <p:spPr>
          <a:xfrm>
            <a:off x="10179275" y="4721290"/>
            <a:ext cx="513607" cy="1085630"/>
          </a:xfrm>
          <a:prstGeom prst="straightConnector1">
            <a:avLst/>
          </a:prstGeom>
          <a:noFill/>
          <a:ln cap="flat" cmpd="sng" w="9525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4" name="Google Shape;734;p39"/>
          <p:cNvSpPr/>
          <p:nvPr/>
        </p:nvSpPr>
        <p:spPr>
          <a:xfrm>
            <a:off x="10298173" y="5857229"/>
            <a:ext cx="1074676" cy="45226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5" name="Google Shape;735;p39"/>
          <p:cNvSpPr/>
          <p:nvPr/>
        </p:nvSpPr>
        <p:spPr>
          <a:xfrm>
            <a:off x="8491144" y="2909867"/>
            <a:ext cx="1074676" cy="45226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4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0" y="6232609"/>
            <a:ext cx="12192000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4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0" y="328979"/>
            <a:ext cx="12192000" cy="1050116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-627304" y="650566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01 업무 분담 </a:t>
            </a:r>
            <a:endParaRPr b="0" i="0" sz="18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4"/>
          <p:cNvCxnSpPr>
            <a:stCxn id="122" idx="0"/>
          </p:cNvCxnSpPr>
          <p:nvPr/>
        </p:nvCxnSpPr>
        <p:spPr>
          <a:xfrm>
            <a:off x="6096000" y="6232609"/>
            <a:ext cx="0" cy="1458600"/>
          </a:xfrm>
          <a:prstGeom prst="straightConnector1">
            <a:avLst/>
          </a:prstGeom>
          <a:noFill/>
          <a:ln cap="flat" cmpd="sng" w="9525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기어 헤드 단색으로 채워진" id="127" name="Google Shape;1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42" y="238111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기어 헤드 단색으로 채워진" id="128" name="Google Shape;1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42" y="396449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기어 헤드 단색으로 채워진" id="129" name="Google Shape;1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105" y="314070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기어 헤드 단색으로 채워진" id="130" name="Google Shape;1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2325" y="241620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기어 헤드 단색으로 채워진" id="131" name="Google Shape;13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9999" y="406030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기어 헤드 단색으로 채워진" id="132" name="Google Shape;1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7066" y="1656126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/>
          <p:nvPr/>
        </p:nvSpPr>
        <p:spPr>
          <a:xfrm>
            <a:off x="1201486" y="2393881"/>
            <a:ext cx="2698702" cy="1220218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1201486" y="3917881"/>
            <a:ext cx="2698702" cy="1220218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9041339" y="3057999"/>
            <a:ext cx="2911176" cy="1258194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4986360" y="2384540"/>
            <a:ext cx="2838884" cy="1220218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4949564" y="3943951"/>
            <a:ext cx="2838884" cy="1220218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9082547" y="1580117"/>
            <a:ext cx="2869967" cy="1258194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0cv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4"/>
          <p:cNvSpPr txBox="1"/>
          <p:nvPr>
            <p:ph type="ctrTitle"/>
          </p:nvPr>
        </p:nvSpPr>
        <p:spPr>
          <a:xfrm>
            <a:off x="1332537" y="2592336"/>
            <a:ext cx="2980765" cy="816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이슈 관리</a:t>
            </a:r>
            <a:br>
              <a:rPr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- 목록 출력, 상세보기, 등록, 수정, 삭제</a:t>
            </a:r>
            <a:br>
              <a:rPr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메인 대시보드(진척도 차트)</a:t>
            </a:r>
            <a:br>
              <a:rPr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WBS 차트</a:t>
            </a:r>
            <a:endParaRPr/>
          </a:p>
        </p:txBody>
      </p:sp>
      <p:sp>
        <p:nvSpPr>
          <p:cNvPr id="140" name="Google Shape;140;p4"/>
          <p:cNvSpPr txBox="1"/>
          <p:nvPr/>
        </p:nvSpPr>
        <p:spPr>
          <a:xfrm>
            <a:off x="1334186" y="4036442"/>
            <a:ext cx="2630637" cy="9621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작업 관리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내 작업 &gt; 목록 출력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산출물 관리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-   목록 출력, 상세보기, 등록, 수정, 삭제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전체 &gt; 페이징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9082547" y="1859288"/>
            <a:ext cx="3890325" cy="7082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결재 안건 관리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-    목록 출력, 상세보기, 등록, 수정, 삭제, 승인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메인 대시보드(진척도 차트)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WBS 차트</a:t>
            </a:r>
            <a:endParaRPr/>
          </a:p>
        </p:txBody>
      </p:sp>
      <p:sp>
        <p:nvSpPr>
          <p:cNvPr id="142" name="Google Shape;142;p4"/>
          <p:cNvSpPr txBox="1"/>
          <p:nvPr/>
        </p:nvSpPr>
        <p:spPr>
          <a:xfrm>
            <a:off x="177814" y="3237752"/>
            <a:ext cx="773900" cy="31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연진섭</a:t>
            </a:r>
            <a:endParaRPr b="0" i="0" sz="15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180923" y="4799072"/>
            <a:ext cx="773900" cy="31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유동현</a:t>
            </a:r>
            <a:endParaRPr/>
          </a:p>
        </p:txBody>
      </p:sp>
      <p:sp>
        <p:nvSpPr>
          <p:cNvPr id="144" name="Google Shape;144;p4"/>
          <p:cNvSpPr txBox="1"/>
          <p:nvPr/>
        </p:nvSpPr>
        <p:spPr>
          <a:xfrm>
            <a:off x="8025914" y="2499410"/>
            <a:ext cx="773900" cy="31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이채린</a:t>
            </a:r>
            <a:endParaRPr b="0" i="0" sz="15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4038308" y="3260685"/>
            <a:ext cx="773900" cy="31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김수림</a:t>
            </a:r>
            <a:endParaRPr b="0" i="0" sz="15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5041820" y="2562947"/>
            <a:ext cx="2816137" cy="947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센터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이슈 &gt; 목록 출력, 상세보기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버전 &gt; 목록 출력, 상세보기, 수정, 삭제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산출물 &gt; 목록 출력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전체 &gt; 페이징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4009533" y="4924288"/>
            <a:ext cx="976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500"/>
              <a:buFont typeface="Arial"/>
              <a:buNone/>
            </a:pPr>
            <a:r>
              <a:rPr lang="ko-KR" sz="1500">
                <a:solidFill>
                  <a:srgbClr val="1E4E79"/>
                </a:solidFill>
              </a:rPr>
              <a:t>김지우</a:t>
            </a:r>
            <a:endParaRPr/>
          </a:p>
        </p:txBody>
      </p:sp>
      <p:sp>
        <p:nvSpPr>
          <p:cNvPr id="148" name="Google Shape;148;p4"/>
          <p:cNvSpPr txBox="1"/>
          <p:nvPr/>
        </p:nvSpPr>
        <p:spPr>
          <a:xfrm>
            <a:off x="5030748" y="3999877"/>
            <a:ext cx="2699260" cy="10228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목록 출력, 상세보기, 등록, 수정, 삭제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사원 관리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9085653" y="4550364"/>
            <a:ext cx="2869967" cy="1258194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0cv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기어 헤드 단색으로 채워진" id="150" name="Google Shape;15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105" y="460434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 txBox="1"/>
          <p:nvPr/>
        </p:nvSpPr>
        <p:spPr>
          <a:xfrm>
            <a:off x="7990355" y="4006946"/>
            <a:ext cx="773900" cy="31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김재욱</a:t>
            </a:r>
            <a:endParaRPr/>
          </a:p>
        </p:txBody>
      </p:sp>
      <p:sp>
        <p:nvSpPr>
          <p:cNvPr id="152" name="Google Shape;152;p4"/>
          <p:cNvSpPr txBox="1"/>
          <p:nvPr/>
        </p:nvSpPr>
        <p:spPr>
          <a:xfrm>
            <a:off x="9115089" y="3237752"/>
            <a:ext cx="2804881" cy="7082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센터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목록 출력, 상세보기, 수정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-   비용 등록, 수정, 삭제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7999686" y="5486542"/>
            <a:ext cx="773900" cy="31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최재현</a:t>
            </a:r>
            <a:endParaRPr/>
          </a:p>
        </p:txBody>
      </p:sp>
      <p:sp>
        <p:nvSpPr>
          <p:cNvPr id="154" name="Google Shape;154;p4"/>
          <p:cNvSpPr txBox="1"/>
          <p:nvPr/>
        </p:nvSpPr>
        <p:spPr>
          <a:xfrm>
            <a:off x="9186861" y="4949805"/>
            <a:ext cx="2804881" cy="7082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작업 관리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Char char="-"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일반 작업 &gt; 목록 출력, 상세보기, 등록, 수정, 삭제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일정 관리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-   캘린더</a:t>
            </a:r>
            <a:endParaRPr b="0" i="0" sz="12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번호, 평행이(가) 표시된 사진&#10;&#10;자동 생성된 설명" id="740" name="Google Shape;74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1889" y="817244"/>
            <a:ext cx="8463802" cy="536481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40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2" name="Google Shape;742;p40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743" name="Google Shape;743;p40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4" name="Google Shape;744;p40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5" name="Google Shape;745;p40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40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6" name="Google Shape;746;p40"/>
          <p:cNvSpPr/>
          <p:nvPr/>
        </p:nvSpPr>
        <p:spPr>
          <a:xfrm>
            <a:off x="1665709" y="4595326"/>
            <a:ext cx="1021508" cy="41521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7" name="Google Shape;747;p40"/>
          <p:cNvSpPr/>
          <p:nvPr/>
        </p:nvSpPr>
        <p:spPr>
          <a:xfrm>
            <a:off x="3320048" y="5707691"/>
            <a:ext cx="1634735" cy="8936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600" y="33359"/>
                </a:lnTo>
                <a:lnTo>
                  <a:pt x="-80399" y="-68116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공지사항 목록 출력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40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9" name="Google Shape;749;p40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40"/>
          <p:cNvSpPr txBox="1"/>
          <p:nvPr>
            <p:ph type="ctrTitle"/>
          </p:nvPr>
        </p:nvSpPr>
        <p:spPr>
          <a:xfrm>
            <a:off x="10179275" y="322608"/>
            <a:ext cx="1829225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공지사항</a:t>
            </a:r>
            <a:endParaRPr/>
          </a:p>
        </p:txBody>
      </p:sp>
      <p:sp>
        <p:nvSpPr>
          <p:cNvPr id="751" name="Google Shape;751;p40"/>
          <p:cNvSpPr/>
          <p:nvPr/>
        </p:nvSpPr>
        <p:spPr>
          <a:xfrm>
            <a:off x="9030672" y="1948542"/>
            <a:ext cx="1021508" cy="41521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2" name="Google Shape;752;p40"/>
          <p:cNvSpPr/>
          <p:nvPr/>
        </p:nvSpPr>
        <p:spPr>
          <a:xfrm>
            <a:off x="9777042" y="2932406"/>
            <a:ext cx="1886223" cy="8936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600" y="33359"/>
                </a:lnTo>
                <a:lnTo>
                  <a:pt x="-26290" y="-68116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공지사항 등록 페이지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40"/>
          <p:cNvSpPr/>
          <p:nvPr/>
        </p:nvSpPr>
        <p:spPr>
          <a:xfrm>
            <a:off x="6183506" y="1262481"/>
            <a:ext cx="1634735" cy="8936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600" y="33359"/>
                </a:lnTo>
                <a:lnTo>
                  <a:pt x="-55741" y="157406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공지사항 상세보기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40"/>
          <p:cNvSpPr/>
          <p:nvPr/>
        </p:nvSpPr>
        <p:spPr>
          <a:xfrm>
            <a:off x="4700815" y="2540625"/>
            <a:ext cx="1480910" cy="52251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소프트웨어, 디스플레이이(가) 표시된 사진&#10;&#10;자동 생성된 설명" id="759" name="Google Shape;75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5709" y="887187"/>
            <a:ext cx="8459380" cy="5287113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41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1" name="Google Shape;761;p41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762" name="Google Shape;762;p41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3" name="Google Shape;763;p41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4" name="Google Shape;764;p41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41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5" name="Google Shape;765;p41"/>
          <p:cNvSpPr/>
          <p:nvPr/>
        </p:nvSpPr>
        <p:spPr>
          <a:xfrm>
            <a:off x="5970228" y="5099179"/>
            <a:ext cx="1270520" cy="53542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6" name="Google Shape;766;p41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7" name="Google Shape;767;p41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41"/>
          <p:cNvSpPr txBox="1"/>
          <p:nvPr>
            <p:ph type="ctrTitle"/>
          </p:nvPr>
        </p:nvSpPr>
        <p:spPr>
          <a:xfrm>
            <a:off x="10179275" y="322608"/>
            <a:ext cx="1829225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공지사항</a:t>
            </a:r>
            <a:endParaRPr/>
          </a:p>
        </p:txBody>
      </p:sp>
      <p:sp>
        <p:nvSpPr>
          <p:cNvPr id="769" name="Google Shape;769;p41"/>
          <p:cNvSpPr/>
          <p:nvPr/>
        </p:nvSpPr>
        <p:spPr>
          <a:xfrm>
            <a:off x="9103581" y="5634605"/>
            <a:ext cx="1021508" cy="41521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0" name="Google Shape;770;p41"/>
          <p:cNvSpPr/>
          <p:nvPr/>
        </p:nvSpPr>
        <p:spPr>
          <a:xfrm>
            <a:off x="8243749" y="4301412"/>
            <a:ext cx="3432152" cy="115040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600" y="33359"/>
                </a:lnTo>
                <a:lnTo>
                  <a:pt x="-52409" y="85991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목록  &gt; 목록 페이지 이동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수정 &gt; 수정 후 목록 페이지 이동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삭제 &gt; 삭제 후 목록 페이지 이동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번호, 소프트웨어이(가) 표시된 사진&#10;&#10;자동 생성된 설명" id="775" name="Google Shape;7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8368" y="803102"/>
            <a:ext cx="8364264" cy="522766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42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778" name="Google Shape;778;p42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9" name="Google Shape;779;p42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0" name="Google Shape;780;p42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42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1" name="Google Shape;781;p42"/>
          <p:cNvSpPr/>
          <p:nvPr/>
        </p:nvSpPr>
        <p:spPr>
          <a:xfrm>
            <a:off x="6128656" y="5471352"/>
            <a:ext cx="1021508" cy="41521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2" name="Google Shape;782;p42"/>
          <p:cNvSpPr/>
          <p:nvPr/>
        </p:nvSpPr>
        <p:spPr>
          <a:xfrm>
            <a:off x="8181826" y="4954413"/>
            <a:ext cx="1297654" cy="62890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600" y="33359"/>
                </a:lnTo>
                <a:lnTo>
                  <a:pt x="-86900" y="136122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메인 페이지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2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4" name="Google Shape;784;p42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42"/>
          <p:cNvSpPr txBox="1"/>
          <p:nvPr>
            <p:ph type="ctrTitle"/>
          </p:nvPr>
        </p:nvSpPr>
        <p:spPr>
          <a:xfrm>
            <a:off x="10179275" y="322608"/>
            <a:ext cx="1829225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사원 등록</a:t>
            </a:r>
            <a:endParaRPr/>
          </a:p>
        </p:txBody>
      </p:sp>
      <p:sp>
        <p:nvSpPr>
          <p:cNvPr id="786" name="Google Shape;786;p42"/>
          <p:cNvSpPr/>
          <p:nvPr/>
        </p:nvSpPr>
        <p:spPr>
          <a:xfrm>
            <a:off x="3304145" y="4936256"/>
            <a:ext cx="1297654" cy="628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7" name="Google Shape;787;p42"/>
          <p:cNvSpPr/>
          <p:nvPr/>
        </p:nvSpPr>
        <p:spPr>
          <a:xfrm>
            <a:off x="6490120" y="4521044"/>
            <a:ext cx="1021508" cy="41521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8" name="Google Shape;788;p42"/>
          <p:cNvSpPr/>
          <p:nvPr/>
        </p:nvSpPr>
        <p:spPr>
          <a:xfrm>
            <a:off x="8181826" y="3429000"/>
            <a:ext cx="1633978" cy="86046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600" y="33359"/>
                </a:lnTo>
                <a:lnTo>
                  <a:pt x="-86900" y="136122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아이디 유효성 검사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42"/>
          <p:cNvSpPr/>
          <p:nvPr/>
        </p:nvSpPr>
        <p:spPr>
          <a:xfrm>
            <a:off x="4185214" y="6019080"/>
            <a:ext cx="1825062" cy="62890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600" y="33359"/>
                </a:lnTo>
                <a:lnTo>
                  <a:pt x="-36856" y="-72181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비밀번호 유효성 검사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소프트웨어, 디스플레이이(가) 표시된 사진&#10;&#10;자동 생성된 설명" id="794" name="Google Shape;7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0502" y="842278"/>
            <a:ext cx="8587671" cy="5367294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43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6" name="Google Shape;796;p43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797" name="Google Shape;797;p43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8" name="Google Shape;798;p43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9" name="Google Shape;799;p43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43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0" name="Google Shape;800;p43"/>
          <p:cNvSpPr/>
          <p:nvPr/>
        </p:nvSpPr>
        <p:spPr>
          <a:xfrm>
            <a:off x="6181726" y="3596951"/>
            <a:ext cx="1021508" cy="41521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1" name="Google Shape;801;p43"/>
          <p:cNvSpPr/>
          <p:nvPr/>
        </p:nvSpPr>
        <p:spPr>
          <a:xfrm>
            <a:off x="8340445" y="4618511"/>
            <a:ext cx="2063187" cy="10024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85" y="34912"/>
                </a:moveTo>
                <a:lnTo>
                  <a:pt x="-29600" y="33359"/>
                </a:lnTo>
                <a:lnTo>
                  <a:pt x="-93413" y="-59345"/>
                </a:lnTo>
              </a:path>
            </a:pathLst>
          </a:custGeom>
          <a:solidFill>
            <a:srgbClr val="FEE599"/>
          </a:solidFill>
          <a:ln cap="flat" cmpd="sng" w="12700">
            <a:solidFill>
              <a:srgbClr val="FEE5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클릭 시 정보 변경 후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메인 페이지 이동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3"/>
          <p:cNvSpPr/>
          <p:nvPr/>
        </p:nvSpPr>
        <p:spPr>
          <a:xfrm>
            <a:off x="0" y="328979"/>
            <a:ext cx="12192000" cy="45112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3" name="Google Shape;803;p43"/>
          <p:cNvSpPr txBox="1"/>
          <p:nvPr/>
        </p:nvSpPr>
        <p:spPr>
          <a:xfrm>
            <a:off x="-627304" y="351982"/>
            <a:ext cx="3581901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05 기능 구현 </a:t>
            </a:r>
            <a:endParaRPr sz="17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43"/>
          <p:cNvSpPr txBox="1"/>
          <p:nvPr>
            <p:ph type="ctrTitle"/>
          </p:nvPr>
        </p:nvSpPr>
        <p:spPr>
          <a:xfrm>
            <a:off x="10179275" y="322608"/>
            <a:ext cx="1829225" cy="4069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마이페이지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DED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4"/>
          <p:cNvSpPr/>
          <p:nvPr/>
        </p:nvSpPr>
        <p:spPr>
          <a:xfrm>
            <a:off x="3205161" y="3048000"/>
            <a:ext cx="3358199" cy="381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0" name="Google Shape;810;p44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1" name="Google Shape;811;p44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812" name="Google Shape;812;p44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3" name="Google Shape;813;p44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4" name="Google Shape;814;p44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44    /     45</a:t>
            </a:r>
            <a:endParaRPr b="1" sz="13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5" name="Google Shape;815;p44"/>
          <p:cNvSpPr txBox="1"/>
          <p:nvPr>
            <p:ph type="ctrTitle"/>
          </p:nvPr>
        </p:nvSpPr>
        <p:spPr>
          <a:xfrm>
            <a:off x="3205161" y="2693883"/>
            <a:ext cx="3581901" cy="7082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500"/>
              <a:buFont typeface="Arial"/>
              <a:buNone/>
            </a:pPr>
            <a:r>
              <a:rPr b="1"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프로젝트 시연</a:t>
            </a:r>
            <a:endParaRPr/>
          </a:p>
        </p:txBody>
      </p:sp>
      <p:pic>
        <p:nvPicPr>
          <p:cNvPr descr="인터넷 단색으로 채워진" id="816" name="Google Shape;81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1" y="2433568"/>
            <a:ext cx="1335538" cy="1335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4E79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5"/>
          <p:cNvSpPr txBox="1"/>
          <p:nvPr>
            <p:ph type="ctrTitle"/>
          </p:nvPr>
        </p:nvSpPr>
        <p:spPr>
          <a:xfrm>
            <a:off x="370974" y="2763252"/>
            <a:ext cx="5037221" cy="10429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6000"/>
              <a:buFont typeface="Twentieth Century"/>
              <a:buNone/>
            </a:pPr>
            <a:r>
              <a:rPr b="1" lang="ko-KR">
                <a:solidFill>
                  <a:srgbClr val="D8E2F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THANK YOU</a:t>
            </a:r>
            <a:endParaRPr b="1">
              <a:solidFill>
                <a:srgbClr val="D8E2F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22" name="Google Shape;822;p45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ct val="100000"/>
              <a:buNone/>
            </a:pPr>
            <a:r>
              <a:rPr b="1" lang="ko-KR" sz="1300">
                <a:solidFill>
                  <a:srgbClr val="D8E2F3"/>
                </a:solidFill>
              </a:rPr>
              <a:t>PMS SYSTEM</a:t>
            </a:r>
            <a:endParaRPr b="1" sz="1300">
              <a:solidFill>
                <a:srgbClr val="D8E2F3"/>
              </a:solidFill>
            </a:endParaRPr>
          </a:p>
        </p:txBody>
      </p:sp>
      <p:sp>
        <p:nvSpPr>
          <p:cNvPr id="823" name="Google Shape;823;p45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4" name="Google Shape;824;p45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DDEAF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5" name="Google Shape;825;p45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DDEAF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6" name="Google Shape;826;p45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ct val="100000"/>
              <a:buFont typeface="Arial"/>
              <a:buNone/>
            </a:pPr>
            <a:r>
              <a:rPr b="1" lang="ko-KR" sz="1300">
                <a:solidFill>
                  <a:srgbClr val="D8E2F3"/>
                </a:solidFill>
                <a:latin typeface="Malgun Gothic"/>
                <a:ea typeface="Malgun Gothic"/>
                <a:cs typeface="Malgun Gothic"/>
                <a:sym typeface="Malgun Gothic"/>
              </a:rPr>
              <a:t>45    /     45</a:t>
            </a:r>
            <a:endParaRPr b="1" sz="1300">
              <a:solidFill>
                <a:srgbClr val="D8E2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댄스 단색으로 채워진" id="827" name="Google Shape;82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7449" y="2618081"/>
            <a:ext cx="1600896" cy="1600896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DED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>
            <a:off x="3362960" y="3108960"/>
            <a:ext cx="2550160" cy="32004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5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5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5"/>
          <p:cNvSpPr txBox="1"/>
          <p:nvPr>
            <p:ph type="ctrTitle"/>
          </p:nvPr>
        </p:nvSpPr>
        <p:spPr>
          <a:xfrm>
            <a:off x="2916990" y="2720766"/>
            <a:ext cx="3581901" cy="7082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500"/>
              <a:buFont typeface="Arial"/>
              <a:buNone/>
            </a:pPr>
            <a:r>
              <a:rPr b="1"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02 </a:t>
            </a:r>
            <a:r>
              <a:rPr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/>
          </a:p>
        </p:txBody>
      </p:sp>
      <p:pic>
        <p:nvPicPr>
          <p:cNvPr descr="남성 프로그래머 윤곽선" id="166" name="Google Shape;1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4302" y="2231603"/>
            <a:ext cx="1686560" cy="168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6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0" y="6232609"/>
            <a:ext cx="12192000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6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6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6"/>
          <p:cNvSpPr txBox="1"/>
          <p:nvPr>
            <p:ph type="ctrTitle"/>
          </p:nvPr>
        </p:nvSpPr>
        <p:spPr>
          <a:xfrm>
            <a:off x="65456" y="674631"/>
            <a:ext cx="1912776" cy="3667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02 개발환경</a:t>
            </a:r>
            <a:endParaRPr/>
          </a:p>
        </p:txBody>
      </p:sp>
      <p:sp>
        <p:nvSpPr>
          <p:cNvPr id="176" name="Google Shape;176;p6"/>
          <p:cNvSpPr/>
          <p:nvPr/>
        </p:nvSpPr>
        <p:spPr>
          <a:xfrm>
            <a:off x="0" y="328979"/>
            <a:ext cx="12192000" cy="1050116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Javaì ëí ì´ë¯¸ì§ ê²ìê²°ê³¼" id="177" name="Google Shape;17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286" y="1876714"/>
            <a:ext cx="507714" cy="1000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ê´ë ¨ ì´ë¯¸ì§" id="178" name="Google Shape;17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2669" y="3363846"/>
            <a:ext cx="714380" cy="7143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ML5ì ëí ì´ë¯¸ì§ ê²ìê²°ê³¼" id="179" name="Google Shape;17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2956" y="4718873"/>
            <a:ext cx="1000132" cy="1000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Sì ëí ì´ë¯¸ì§ ê²ìê²°ê³¼" id="180" name="Google Shape;18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49122" y="4597969"/>
            <a:ext cx="708895" cy="1000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ê´ë ¨ ì´ë¯¸ì§" id="181" name="Google Shape;18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5224" y="3234348"/>
            <a:ext cx="1143008" cy="11430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ê´ë ¨ ì´ë¯¸ì§" id="182" name="Google Shape;182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45674" y="3143318"/>
            <a:ext cx="1615597" cy="1000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ê´ë ¨ ì´ë¯¸ì§" id="183" name="Google Shape;183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97994" y="2568595"/>
            <a:ext cx="1574855" cy="1574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ê´ë ¨ ì´ë¯¸ì§" id="184" name="Google Shape;184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40275" y="2403224"/>
            <a:ext cx="1441558" cy="6945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ê´ë ¨ ì´ë¯¸ì§" id="185" name="Google Shape;185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30730" y="3329740"/>
            <a:ext cx="1930324" cy="1029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ê´ë ¨ ì´ë¯¸ì§" id="186" name="Google Shape;186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46081" y="4752844"/>
            <a:ext cx="1424537" cy="1185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Queryì ëí ì´ë¯¸ì§ ê²ìê²°ê³¼" id="187" name="Google Shape;187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08112" y="4597969"/>
            <a:ext cx="1916824" cy="10455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6"/>
          <p:cNvCxnSpPr>
            <a:stCxn id="176" idx="2"/>
          </p:cNvCxnSpPr>
          <p:nvPr/>
        </p:nvCxnSpPr>
        <p:spPr>
          <a:xfrm>
            <a:off x="6096000" y="1379095"/>
            <a:ext cx="0" cy="5583600"/>
          </a:xfrm>
          <a:prstGeom prst="straightConnector1">
            <a:avLst/>
          </a:prstGeom>
          <a:noFill/>
          <a:ln cap="flat" cmpd="sng" w="9525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9" name="Google Shape;189;p6"/>
          <p:cNvSpPr txBox="1"/>
          <p:nvPr/>
        </p:nvSpPr>
        <p:spPr>
          <a:xfrm>
            <a:off x="751079" y="1854703"/>
            <a:ext cx="1138494" cy="336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사용언어</a:t>
            </a:r>
            <a:r>
              <a:rPr b="1" i="0" lang="ko-KR" sz="20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i="0" sz="20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6725778" y="1885804"/>
            <a:ext cx="1138494" cy="336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0" i="0" lang="ko-KR" sz="17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사용기술</a:t>
            </a:r>
            <a:r>
              <a:rPr b="1" i="0" lang="ko-KR" sz="20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i="0" sz="20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1" name="Google Shape;191;p6"/>
          <p:cNvCxnSpPr/>
          <p:nvPr/>
        </p:nvCxnSpPr>
        <p:spPr>
          <a:xfrm>
            <a:off x="751079" y="2181766"/>
            <a:ext cx="1138494" cy="0"/>
          </a:xfrm>
          <a:prstGeom prst="straightConnector1">
            <a:avLst/>
          </a:prstGeom>
          <a:noFill/>
          <a:ln cap="flat" cmpd="sng" w="9525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2" name="Google Shape;192;p6"/>
          <p:cNvCxnSpPr/>
          <p:nvPr/>
        </p:nvCxnSpPr>
        <p:spPr>
          <a:xfrm>
            <a:off x="6725778" y="2231531"/>
            <a:ext cx="1138494" cy="0"/>
          </a:xfrm>
          <a:prstGeom prst="straightConnector1">
            <a:avLst/>
          </a:prstGeom>
          <a:noFill/>
          <a:ln cap="flat" cmpd="sng" w="9525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DED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/>
          <p:nvPr/>
        </p:nvSpPr>
        <p:spPr>
          <a:xfrm>
            <a:off x="3362960" y="3108960"/>
            <a:ext cx="2550160" cy="32004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7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7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7"/>
          <p:cNvSpPr txBox="1"/>
          <p:nvPr>
            <p:ph type="ctrTitle"/>
          </p:nvPr>
        </p:nvSpPr>
        <p:spPr>
          <a:xfrm>
            <a:off x="2896670" y="2720766"/>
            <a:ext cx="3581901" cy="7082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500"/>
              <a:buFont typeface="Arial"/>
              <a:buNone/>
            </a:pPr>
            <a:r>
              <a:rPr b="1"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기획의도</a:t>
            </a:r>
            <a:endParaRPr/>
          </a:p>
        </p:txBody>
      </p:sp>
      <p:pic>
        <p:nvPicPr>
          <p:cNvPr descr="전구" id="204" name="Google Shape;20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5879" y="2146057"/>
            <a:ext cx="1634131" cy="1634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8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8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8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8"/>
          <p:cNvSpPr txBox="1"/>
          <p:nvPr>
            <p:ph type="ctrTitle"/>
          </p:nvPr>
        </p:nvSpPr>
        <p:spPr>
          <a:xfrm>
            <a:off x="-249866" y="700588"/>
            <a:ext cx="2462465" cy="336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lang="ko-KR" sz="2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03 기획의도</a:t>
            </a:r>
            <a:endParaRPr/>
          </a:p>
        </p:txBody>
      </p:sp>
      <p:sp>
        <p:nvSpPr>
          <p:cNvPr id="215" name="Google Shape;215;p8"/>
          <p:cNvSpPr/>
          <p:nvPr/>
        </p:nvSpPr>
        <p:spPr>
          <a:xfrm>
            <a:off x="1866900" y="1944970"/>
            <a:ext cx="3829050" cy="3633349"/>
          </a:xfrm>
          <a:prstGeom prst="ellipse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6572250" y="1944970"/>
            <a:ext cx="3829050" cy="3633349"/>
          </a:xfrm>
          <a:prstGeom prst="ellipse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7" name="Google Shape;217;p8"/>
          <p:cNvCxnSpPr>
            <a:stCxn id="215" idx="6"/>
            <a:endCxn id="216" idx="2"/>
          </p:cNvCxnSpPr>
          <p:nvPr/>
        </p:nvCxnSpPr>
        <p:spPr>
          <a:xfrm>
            <a:off x="5695950" y="3761645"/>
            <a:ext cx="876300" cy="0"/>
          </a:xfrm>
          <a:prstGeom prst="straightConnector1">
            <a:avLst/>
          </a:prstGeom>
          <a:noFill/>
          <a:ln cap="flat" cmpd="sng" w="9525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8" name="Google Shape;218;p8"/>
          <p:cNvSpPr txBox="1"/>
          <p:nvPr/>
        </p:nvSpPr>
        <p:spPr>
          <a:xfrm>
            <a:off x="388970" y="3553834"/>
            <a:ext cx="1138494" cy="336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Twentieth Century"/>
              <a:buNone/>
            </a:pPr>
            <a:r>
              <a:rPr b="1" i="0" lang="ko-KR" sz="2000" u="none" cap="none" strike="noStrik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VISION</a:t>
            </a:r>
            <a:r>
              <a:rPr b="1" i="0" lang="ko-KR" sz="20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i="0" sz="20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10793886" y="3553833"/>
            <a:ext cx="1138494" cy="336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Twentieth Century"/>
              <a:buNone/>
            </a:pPr>
            <a:r>
              <a:rPr b="1" i="0" lang="ko-KR" sz="2000" u="none" cap="none" strike="noStrike">
                <a:solidFill>
                  <a:srgbClr val="1E4E7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MISSON</a:t>
            </a:r>
            <a:r>
              <a:rPr b="1" i="0" lang="ko-KR" sz="20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i="0" sz="20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8"/>
          <p:cNvSpPr txBox="1"/>
          <p:nvPr/>
        </p:nvSpPr>
        <p:spPr>
          <a:xfrm>
            <a:off x="2347778" y="3376341"/>
            <a:ext cx="2863472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바쁜 프로젝트 일정과 범위를 효율적으로 관리할 수 있는 </a:t>
            </a:r>
            <a:endParaRPr b="0" i="0" sz="15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협업 도구</a:t>
            </a:r>
            <a:endParaRPr/>
          </a:p>
        </p:txBody>
      </p:sp>
      <p:sp>
        <p:nvSpPr>
          <p:cNvPr id="221" name="Google Shape;221;p8"/>
          <p:cNvSpPr txBox="1"/>
          <p:nvPr/>
        </p:nvSpPr>
        <p:spPr>
          <a:xfrm>
            <a:off x="7025520" y="3379451"/>
            <a:ext cx="2863472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프로젝트 일정 관리 </a:t>
            </a:r>
            <a:endParaRPr b="0" i="0" sz="15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“달력” </a:t>
            </a: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및 </a:t>
            </a:r>
            <a:r>
              <a:rPr b="0" i="0" lang="ko-KR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“차트”   </a:t>
            </a: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추가 기능</a:t>
            </a:r>
            <a:endParaRPr b="0" i="0" sz="1500" u="none" cap="none" strike="noStrik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&gt;&gt; 더 효율적인 관리 O !!</a:t>
            </a:r>
            <a:endParaRPr/>
          </a:p>
        </p:txBody>
      </p:sp>
      <p:sp>
        <p:nvSpPr>
          <p:cNvPr id="222" name="Google Shape;222;p8"/>
          <p:cNvSpPr/>
          <p:nvPr/>
        </p:nvSpPr>
        <p:spPr>
          <a:xfrm>
            <a:off x="2500" y="328979"/>
            <a:ext cx="12189500" cy="1050116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1458408" y="3634858"/>
            <a:ext cx="173620" cy="167153"/>
          </a:xfrm>
          <a:prstGeom prst="ellipse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10639065" y="3625210"/>
            <a:ext cx="173620" cy="167153"/>
          </a:xfrm>
          <a:prstGeom prst="ellipse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DED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"/>
          <p:cNvSpPr/>
          <p:nvPr/>
        </p:nvSpPr>
        <p:spPr>
          <a:xfrm>
            <a:off x="3119119" y="3048000"/>
            <a:ext cx="3062605" cy="381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9"/>
          <p:cNvSpPr/>
          <p:nvPr/>
        </p:nvSpPr>
        <p:spPr>
          <a:xfrm>
            <a:off x="0" y="0"/>
            <a:ext cx="12192000" cy="33688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9"/>
          <p:cNvSpPr txBox="1"/>
          <p:nvPr>
            <p:ph idx="1" type="subTitle"/>
          </p:nvPr>
        </p:nvSpPr>
        <p:spPr>
          <a:xfrm>
            <a:off x="866774" y="643445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None/>
            </a:pPr>
            <a:r>
              <a:rPr b="1" lang="ko-KR" sz="1300">
                <a:solidFill>
                  <a:srgbClr val="1E4E79"/>
                </a:solidFill>
              </a:rPr>
              <a:t>PMS SYSTEM</a:t>
            </a:r>
            <a:endParaRPr b="1" sz="1300">
              <a:solidFill>
                <a:srgbClr val="1E4E79"/>
              </a:solidFill>
            </a:endParaRPr>
          </a:p>
        </p:txBody>
      </p:sp>
      <p:sp>
        <p:nvSpPr>
          <p:cNvPr id="232" name="Google Shape;232;p9"/>
          <p:cNvSpPr/>
          <p:nvPr/>
        </p:nvSpPr>
        <p:spPr>
          <a:xfrm>
            <a:off x="0" y="6232609"/>
            <a:ext cx="618172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6181725" y="6232609"/>
            <a:ext cx="6010275" cy="628900"/>
          </a:xfrm>
          <a:prstGeom prst="rect">
            <a:avLst/>
          </a:prstGeom>
          <a:noFill/>
          <a:ln cap="flat" cmpd="sng" w="127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9"/>
          <p:cNvSpPr txBox="1"/>
          <p:nvPr/>
        </p:nvSpPr>
        <p:spPr>
          <a:xfrm>
            <a:off x="7000874" y="6453501"/>
            <a:ext cx="4371975" cy="225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Arial"/>
              <a:buNone/>
            </a:pPr>
            <a:r>
              <a:rPr b="1" i="0" lang="ko-KR" sz="1300" u="none" cap="none" strike="noStrike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9    /     45</a:t>
            </a:r>
            <a:endParaRPr b="1" i="0" sz="1300" u="none" cap="none" strike="noStrike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9"/>
          <p:cNvSpPr txBox="1"/>
          <p:nvPr>
            <p:ph type="ctrTitle"/>
          </p:nvPr>
        </p:nvSpPr>
        <p:spPr>
          <a:xfrm>
            <a:off x="3052761" y="2693883"/>
            <a:ext cx="3581901" cy="7082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500"/>
              <a:buFont typeface="Arial"/>
              <a:buNone/>
            </a:pPr>
            <a:r>
              <a:rPr b="1"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35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DB 구조</a:t>
            </a:r>
            <a:endParaRPr/>
          </a:p>
        </p:txBody>
      </p:sp>
      <p:pic>
        <p:nvPicPr>
          <p:cNvPr descr="문서 단색으로 채워진" id="236" name="Google Shape;23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1845" y="25908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2023-06-11T06:18:01Z</dcterms:created>
  <dc:creator>지우 김</dc:creator>
</cp:coreProperties>
</file>